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2" type="body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600"/>
              </a:spcBef>
              <a:buClr>
                <a:schemeClr val="dk1"/>
              </a:buClr>
              <a:buSzPct val="100000"/>
              <a:buChar char="●"/>
              <a:defRPr sz="3000">
                <a:solidFill>
                  <a:schemeClr val="dk1"/>
                </a:solidFill>
              </a:defRPr>
            </a:lvl1pPr>
            <a:lvl2pPr lvl="1">
              <a:spcBef>
                <a:spcPts val="480"/>
              </a:spcBef>
              <a:buClr>
                <a:schemeClr val="dk1"/>
              </a:buClr>
              <a:buSzPct val="100000"/>
              <a:buChar char="○"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480"/>
              </a:spcBef>
              <a:buClr>
                <a:schemeClr val="dk1"/>
              </a:buClr>
              <a:buSzPct val="100000"/>
              <a:buChar char="■"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360"/>
              </a:spcBef>
              <a:buClr>
                <a:schemeClr val="dk1"/>
              </a:buClr>
              <a:buSzPct val="100000"/>
              <a:buChar char="●"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360"/>
              </a:spcBef>
              <a:buClr>
                <a:schemeClr val="dk1"/>
              </a:buClr>
              <a:buSzPct val="100000"/>
              <a:buChar char="○"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360"/>
              </a:spcBef>
              <a:buClr>
                <a:schemeClr val="dk1"/>
              </a:buClr>
              <a:buSzPct val="100000"/>
              <a:buChar char="■"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360"/>
              </a:spcBef>
              <a:buClr>
                <a:schemeClr val="dk1"/>
              </a:buClr>
              <a:buSzPct val="100000"/>
              <a:buChar char="●"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360"/>
              </a:spcBef>
              <a:buClr>
                <a:schemeClr val="dk1"/>
              </a:buClr>
              <a:buSzPct val="100000"/>
              <a:buChar char="○"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360"/>
              </a:spcBef>
              <a:buClr>
                <a:schemeClr val="dk1"/>
              </a:buClr>
              <a:buSzPct val="1000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Relationship Id="rId4" Type="http://schemas.openxmlformats.org/officeDocument/2006/relationships/image" Target="../media/image6.jpg"/><Relationship Id="rId5" Type="http://schemas.openxmlformats.org/officeDocument/2006/relationships/image" Target="../media/image9.jpg"/><Relationship Id="rId6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Relationship Id="rId4" Type="http://schemas.openxmlformats.org/officeDocument/2006/relationships/image" Target="../media/image16.jpg"/><Relationship Id="rId5" Type="http://schemas.openxmlformats.org/officeDocument/2006/relationships/image" Target="../media/image1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youtube.com/watch?v=xZuy58W6M74" TargetMode="External"/><Relationship Id="rId4" Type="http://schemas.openxmlformats.org/officeDocument/2006/relationships/image" Target="../media/image1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ctrTitle"/>
          </p:nvPr>
        </p:nvSpPr>
        <p:spPr>
          <a:xfrm>
            <a:off x="685800" y="1003425"/>
            <a:ext cx="4621200" cy="1739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b="0" lang="en-GB" sz="40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Manchester Raspberry Jam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/>
        </p:nvSpPr>
        <p:spPr>
          <a:xfrm>
            <a:off x="466550" y="2061150"/>
            <a:ext cx="5987100" cy="10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4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Raspberry Jam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400" y="823850"/>
            <a:ext cx="4277525" cy="28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5098925" y="823850"/>
            <a:ext cx="14259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May 2012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400" y="823850"/>
            <a:ext cx="4277525" cy="284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6075" y="1479927"/>
            <a:ext cx="4931376" cy="334237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/>
          <p:nvPr/>
        </p:nvSpPr>
        <p:spPr>
          <a:xfrm>
            <a:off x="5098925" y="823850"/>
            <a:ext cx="14259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May 2012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2533677" y="4419400"/>
            <a:ext cx="12324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9th June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28000">
            <a:off x="171450" y="257725"/>
            <a:ext cx="5255848" cy="314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6001">
            <a:off x="5793250" y="163675"/>
            <a:ext cx="2893025" cy="216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 rotWithShape="1">
          <a:blip r:embed="rId5">
            <a:alphaModFix/>
          </a:blip>
          <a:srcRect b="0" l="0" r="0" t="21734"/>
          <a:stretch/>
        </p:blipFill>
        <p:spPr>
          <a:xfrm rot="-264000">
            <a:off x="4438900" y="1866400"/>
            <a:ext cx="4626898" cy="216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57575" y="3150141"/>
            <a:ext cx="5255850" cy="1737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Ben moves to Raspberry Pi</a:t>
            </a:r>
          </a:p>
        </p:txBody>
      </p:sp>
      <p:pic>
        <p:nvPicPr>
          <p:cNvPr descr="img_7442"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75" y="1301750"/>
            <a:ext cx="3319175" cy="221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6225" y="1301750"/>
            <a:ext cx="4959775" cy="371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 rotWithShape="1">
          <a:blip r:embed="rId5">
            <a:alphaModFix/>
          </a:blip>
          <a:srcRect b="8898" l="0" r="13562" t="20255"/>
          <a:stretch/>
        </p:blipFill>
        <p:spPr>
          <a:xfrm>
            <a:off x="1480763" y="2803600"/>
            <a:ext cx="3405652" cy="209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/>
        </p:nvSpPr>
        <p:spPr>
          <a:xfrm>
            <a:off x="466550" y="2061150"/>
            <a:ext cx="5987100" cy="10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4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Manchester Jam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(Enough history already)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075" y="3088166"/>
            <a:ext cx="5255850" cy="173705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/>
        </p:nvSpPr>
        <p:spPr>
          <a:xfrm>
            <a:off x="1194600" y="694075"/>
            <a:ext cx="6754800" cy="18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Manchester Raspberry Jam is a user group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Quicksand"/>
              <a:buChar char="●"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Show projects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Quicksand"/>
              <a:buChar char="●"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Share knowledge</a:t>
            </a:r>
          </a:p>
          <a:p>
            <a:pPr indent="-381000" lvl="0" marL="457200">
              <a:spcBef>
                <a:spcPts val="0"/>
              </a:spcBef>
              <a:buClr>
                <a:srgbClr val="666666"/>
              </a:buClr>
              <a:buSzPct val="100000"/>
              <a:buFont typeface="Quicksand"/>
              <a:buChar char="●"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Make things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 title="Minecraft Pyramid generator">
            <a:hlinkClick r:id="rId3"/>
          </p:cNvPr>
          <p:cNvSpPr/>
          <p:nvPr/>
        </p:nvSpPr>
        <p:spPr>
          <a:xfrm>
            <a:off x="1524000" y="285750"/>
            <a:ext cx="6096000" cy="457200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838" y="166688"/>
            <a:ext cx="6410325" cy="48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838" y="166688"/>
            <a:ext cx="6410325" cy="48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ctrTitle"/>
          </p:nvPr>
        </p:nvSpPr>
        <p:spPr>
          <a:xfrm>
            <a:off x="685800" y="1003425"/>
            <a:ext cx="4621200" cy="1739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0" lang="en-GB" sz="40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Manchester Raspberry Jam</a:t>
            </a:r>
          </a:p>
        </p:txBody>
      </p:sp>
      <p:sp>
        <p:nvSpPr>
          <p:cNvPr id="33" name="Shape 33"/>
          <p:cNvSpPr txBox="1"/>
          <p:nvPr>
            <p:ph idx="1" type="subTitle"/>
          </p:nvPr>
        </p:nvSpPr>
        <p:spPr>
          <a:xfrm>
            <a:off x="685800" y="2840050"/>
            <a:ext cx="2993400" cy="78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-GB" sz="1800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“Gosh, that Raspberry Pi thing is cool, isn’t it?”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999999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l">
              <a:spcBef>
                <a:spcPts val="0"/>
              </a:spcBef>
              <a:buNone/>
            </a:pPr>
            <a:r>
              <a:rPr lang="en-GB" sz="1800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Jack Kelly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20140718_005958.jpg" id="143" name="Shape 143"/>
          <p:cNvPicPr preferRelativeResize="0"/>
          <p:nvPr/>
        </p:nvPicPr>
        <p:blipFill rotWithShape="1">
          <a:blip r:embed="rId3">
            <a:alphaModFix/>
          </a:blip>
          <a:srcRect b="23594" l="0" r="0" t="0"/>
          <a:stretch/>
        </p:blipFill>
        <p:spPr>
          <a:xfrm>
            <a:off x="1304925" y="759976"/>
            <a:ext cx="6534148" cy="36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/>
        </p:nvSpPr>
        <p:spPr>
          <a:xfrm>
            <a:off x="466550" y="2061150"/>
            <a:ext cx="5987100" cy="10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4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Make things?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Move to The Shed</a:t>
            </a:r>
          </a:p>
          <a:p>
            <a:pPr lvl="0" rtl="0">
              <a:spcBef>
                <a:spcPts val="0"/>
              </a:spcBef>
              <a:buNone/>
            </a:pPr>
            <a:r>
              <a:rPr b="0" lang="en-GB" sz="12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It’s cooler than it sounds</a:t>
            </a:r>
          </a:p>
        </p:txBody>
      </p:sp>
      <p:pic>
        <p:nvPicPr>
          <p:cNvPr descr="IMG_20140830_115131.jpg" id="154" name="Shape 154"/>
          <p:cNvPicPr preferRelativeResize="0"/>
          <p:nvPr/>
        </p:nvPicPr>
        <p:blipFill rotWithShape="1">
          <a:blip r:embed="rId3">
            <a:alphaModFix/>
          </a:blip>
          <a:srcRect b="6879" l="0" r="0" t="18749"/>
          <a:stretch/>
        </p:blipFill>
        <p:spPr>
          <a:xfrm>
            <a:off x="1097775" y="1063375"/>
            <a:ext cx="6948449" cy="38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Plans for the future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457200" y="1623600"/>
            <a:ext cx="8229600" cy="3302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Workshops!</a:t>
            </a: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Quicksand"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Programming</a:t>
            </a: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Quicksand"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Soldering</a:t>
            </a:r>
          </a:p>
          <a:p>
            <a:pPr indent="-381000" lvl="1" marL="914400" rtl="0">
              <a:spcBef>
                <a:spcPts val="0"/>
              </a:spcBef>
              <a:buClr>
                <a:srgbClr val="666666"/>
              </a:buClr>
              <a:buSzPct val="100000"/>
              <a:buFont typeface="Quicksand"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Robots/project in future?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Plans for the future</a:t>
            </a:r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457200" y="1623600"/>
            <a:ext cx="8229600" cy="3302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Get bigger!</a:t>
            </a: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Quicksand"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Huge space at the shed for</a:t>
            </a:r>
            <a:b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100+ people per event</a:t>
            </a:r>
          </a:p>
          <a:p>
            <a:pPr indent="-381000" lvl="1" marL="914400" rtl="0">
              <a:spcBef>
                <a:spcPts val="0"/>
              </a:spcBef>
              <a:buClr>
                <a:srgbClr val="666666"/>
              </a:buClr>
              <a:buSzPct val="100000"/>
              <a:buFont typeface="Quicksand"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Extra (mini) Jams?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 sz="32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Come to Manchester Raspberry Jam!</a:t>
            </a: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1194000" y="1412900"/>
            <a:ext cx="6756000" cy="3389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Come along this month…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32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Come to Manchester Raspberry Jam!</a:t>
            </a:r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1194000" y="1400525"/>
            <a:ext cx="6756000" cy="3389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Come along this month…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Because it will be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a lot better in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2-4 months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32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Come to Manchester Raspberry Jam!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1194000" y="1375725"/>
            <a:ext cx="6756000" cy="3389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Saturday 8th November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 sz="1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(10am-5pm)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McrRaspJam23</a:t>
            </a: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.eventbrite.com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McrRaspJam.org.uk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@McrRaspJam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/>
        </p:nvSpPr>
        <p:spPr>
          <a:xfrm>
            <a:off x="466550" y="2061150"/>
            <a:ext cx="5987100" cy="10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4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The Raspberry Pi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2006</a:t>
            </a:r>
          </a:p>
        </p:txBody>
      </p:sp>
      <p:pic>
        <p:nvPicPr>
          <p:cNvPr id="44" name="Shape 44"/>
          <p:cNvPicPr preferRelativeResize="0"/>
          <p:nvPr/>
        </p:nvPicPr>
        <p:blipFill rotWithShape="1">
          <a:blip r:embed="rId3">
            <a:alphaModFix/>
          </a:blip>
          <a:srcRect b="5908" l="0" r="0" t="13270"/>
          <a:stretch/>
        </p:blipFill>
        <p:spPr>
          <a:xfrm>
            <a:off x="1352938" y="1063375"/>
            <a:ext cx="6438123" cy="3902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2006</a:t>
            </a:r>
          </a:p>
        </p:txBody>
      </p:sp>
      <p:pic>
        <p:nvPicPr>
          <p:cNvPr id="50" name="Shape 50"/>
          <p:cNvPicPr preferRelativeResize="0"/>
          <p:nvPr/>
        </p:nvPicPr>
        <p:blipFill rotWithShape="1">
          <a:blip r:embed="rId3">
            <a:alphaModFix/>
          </a:blip>
          <a:srcRect b="5908" l="0" r="0" t="13270"/>
          <a:stretch/>
        </p:blipFill>
        <p:spPr>
          <a:xfrm>
            <a:off x="1352938" y="1063375"/>
            <a:ext cx="6438123" cy="39024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0.jpg" id="51" name="Shape 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9550" y="1267410"/>
            <a:ext cx="6084900" cy="260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2006</a:t>
            </a:r>
          </a:p>
        </p:txBody>
      </p:sp>
      <p:pic>
        <p:nvPicPr>
          <p:cNvPr id="57" name="Shape 57"/>
          <p:cNvPicPr preferRelativeResize="0"/>
          <p:nvPr/>
        </p:nvPicPr>
        <p:blipFill rotWithShape="1">
          <a:blip r:embed="rId3">
            <a:alphaModFix/>
          </a:blip>
          <a:srcRect b="5908" l="0" r="0" t="13270"/>
          <a:stretch/>
        </p:blipFill>
        <p:spPr>
          <a:xfrm>
            <a:off x="1352938" y="1063375"/>
            <a:ext cx="6438123" cy="39024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0.jpg" id="58" name="Shape 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9550" y="1267410"/>
            <a:ext cx="6084900" cy="260867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/>
        </p:nvSpPr>
        <p:spPr>
          <a:xfrm>
            <a:off x="1562850" y="4209125"/>
            <a:ext cx="6018300" cy="40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22.1 MHz,		512kB RAM,	320x240 component video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2008</a:t>
            </a:r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3113" y="1063375"/>
            <a:ext cx="4017775" cy="38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2011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686" y="1063374"/>
            <a:ext cx="5348624" cy="401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2012</a:t>
            </a:r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9388" y="1063375"/>
            <a:ext cx="4905225" cy="373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